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328" r:id="rId3"/>
    <p:sldId id="329" r:id="rId4"/>
    <p:sldId id="335" r:id="rId5"/>
    <p:sldId id="336" r:id="rId6"/>
    <p:sldId id="333" r:id="rId7"/>
    <p:sldId id="334" r:id="rId8"/>
    <p:sldId id="297" r:id="rId9"/>
    <p:sldId id="298" r:id="rId10"/>
    <p:sldId id="299" r:id="rId11"/>
    <p:sldId id="300" r:id="rId12"/>
    <p:sldId id="301" r:id="rId13"/>
    <p:sldId id="303" r:id="rId14"/>
    <p:sldId id="308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37" r:id="rId33"/>
    <p:sldId id="338" r:id="rId34"/>
    <p:sldId id="339" r:id="rId35"/>
    <p:sldId id="332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22CD1-BC3B-8948-98A2-197468A459CD}" type="datetimeFigureOut">
              <a:rPr lang="en-US" smtClean="0"/>
              <a:t>3/6/13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3DB89-30D5-3D41-817A-501DEC2F0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44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78719" y="686405"/>
            <a:ext cx="4500562" cy="3429000"/>
          </a:xfrm>
          <a:solidFill>
            <a:srgbClr val="FFFFFF"/>
          </a:solidFill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xfrm>
            <a:off x="914245" y="4344745"/>
            <a:ext cx="5029512" cy="4113353"/>
          </a:xfrm>
          <a:noFill/>
          <a:ln>
            <a:solidFill>
              <a:srgbClr val="000000"/>
            </a:solidFill>
          </a:ln>
        </p:spPr>
        <p:txBody>
          <a:bodyPr lIns="93177" tIns="46589" rIns="93177" bIns="46589"/>
          <a:lstStyle/>
          <a:p>
            <a:r>
              <a:rPr lang="en-US" dirty="0" smtClean="0">
                <a:latin typeface="Frutiger LT 45 Light" charset="0"/>
                <a:ea typeface="ＭＳ Ｐゴシック" charset="-128"/>
              </a:rPr>
              <a:t>OPTIONAL/DON’T DO!!!!!!</a:t>
            </a:r>
          </a:p>
          <a:p>
            <a:r>
              <a:rPr lang="en-US" dirty="0" smtClean="0">
                <a:latin typeface="Frutiger LT 45 Light" charset="0"/>
                <a:ea typeface="ＭＳ Ｐゴシック" charset="-128"/>
              </a:rPr>
              <a:t>Whole</a:t>
            </a:r>
            <a:r>
              <a:rPr lang="en-US" baseline="0" dirty="0" smtClean="0">
                <a:latin typeface="Frutiger LT 45 Light" charset="0"/>
                <a:ea typeface="ＭＳ Ｐゴシック" charset="-128"/>
              </a:rPr>
              <a:t> group:</a:t>
            </a:r>
          </a:p>
          <a:p>
            <a:r>
              <a:rPr lang="en-US" baseline="0" dirty="0" smtClean="0">
                <a:latin typeface="Frutiger LT 45 Light" charset="0"/>
                <a:ea typeface="ＭＳ Ｐゴシック" charset="-128"/>
              </a:rPr>
              <a:t>	Go through each question:  STAND UP if you think this works in your system, ‘crouch’ if you’re not sure, stay seated if you doesn’t think this works for your system.</a:t>
            </a:r>
          </a:p>
          <a:p>
            <a:endParaRPr lang="en-US" baseline="0" dirty="0" smtClean="0">
              <a:latin typeface="Frutiger LT 45 Light" charset="0"/>
              <a:ea typeface="ＭＳ Ｐゴシック" charset="-128"/>
            </a:endParaRPr>
          </a:p>
          <a:p>
            <a:r>
              <a:rPr lang="en-US" baseline="0" dirty="0" smtClean="0">
                <a:latin typeface="Frutiger LT 45 Light" charset="0"/>
                <a:ea typeface="ＭＳ Ｐゴシック" charset="-128"/>
              </a:rPr>
              <a:t>Expect to hear some, “Yeah, buts…”</a:t>
            </a:r>
          </a:p>
          <a:p>
            <a:endParaRPr lang="en-US" baseline="0" dirty="0" smtClean="0">
              <a:latin typeface="Frutiger LT 45 Light" charset="0"/>
              <a:ea typeface="ＭＳ Ｐゴシック" charset="-128"/>
            </a:endParaRPr>
          </a:p>
          <a:p>
            <a:r>
              <a:rPr lang="en-US" baseline="0" dirty="0" smtClean="0">
                <a:latin typeface="Frutiger LT 45 Light" charset="0"/>
                <a:ea typeface="ＭＳ Ｐゴシック" charset="-128"/>
              </a:rPr>
              <a:t>Dialogue:  OK, if these all have a place in your system, how might these look DIFFERENT????</a:t>
            </a:r>
          </a:p>
          <a:p>
            <a:endParaRPr lang="en-US" baseline="0" dirty="0" smtClean="0">
              <a:latin typeface="Frutiger LT 45 Light" charset="0"/>
              <a:ea typeface="ＭＳ Ｐゴシック" charset="-128"/>
            </a:endParaRPr>
          </a:p>
          <a:p>
            <a:r>
              <a:rPr lang="en-US" baseline="0" dirty="0" smtClean="0">
                <a:latin typeface="Frutiger LT 45 Light" charset="0"/>
                <a:ea typeface="ＭＳ Ｐゴシック" charset="-128"/>
              </a:rPr>
              <a:t>Keep that filter ‘on’ as we continue our work today.</a:t>
            </a:r>
          </a:p>
          <a:p>
            <a:endParaRPr lang="en-US" baseline="0" dirty="0" smtClean="0">
              <a:latin typeface="Frutiger LT 45 Light" charset="0"/>
              <a:ea typeface="ＭＳ Ｐゴシック" charset="-128"/>
            </a:endParaRPr>
          </a:p>
          <a:p>
            <a:endParaRPr lang="en-US" baseline="0" dirty="0" smtClean="0">
              <a:latin typeface="Frutiger LT 45 Light" charset="0"/>
              <a:ea typeface="ＭＳ Ｐゴシック" charset="-128"/>
            </a:endParaRPr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886123" y="8687422"/>
            <a:ext cx="2971878" cy="45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>
            <a:prstTxWarp prst="textNoShape">
              <a:avLst/>
            </a:prstTxWarp>
          </a:bodyPr>
          <a:lstStyle/>
          <a:p>
            <a:pPr algn="r" defTabSz="931863"/>
            <a:fld id="{6F2CBDA4-3467-DB4C-A064-C4FBC5D91EE5}" type="slidenum">
              <a:rPr lang="en-US" sz="1200">
                <a:latin typeface="Arial" charset="0"/>
              </a:rPr>
              <a:pPr algn="r" defTabSz="931863"/>
              <a:t>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414" y="8685894"/>
            <a:ext cx="2972098" cy="456595"/>
          </a:xfrm>
          <a:noFill/>
        </p:spPr>
        <p:txBody>
          <a:bodyPr/>
          <a:lstStyle/>
          <a:p>
            <a:fld id="{66CCDC3D-3AF4-0143-9A2E-CAFA4B5D9464}" type="slidenum">
              <a:rPr lang="en-US">
                <a:latin typeface="Frutiger LT 45 Light" pitchFamily="34" charset="0"/>
              </a:rPr>
              <a:pPr/>
              <a:t>19</a:t>
            </a:fld>
            <a:endParaRPr lang="en-US">
              <a:latin typeface="Frutiger LT 45 Light" pitchFamily="34" charset="0"/>
            </a:endParaRPr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2E0206-EEBD-9044-8E2D-EBF7FCFF5541}" type="slidenum">
              <a:rPr lang="en-US">
                <a:latin typeface="Arial" charset="0"/>
              </a:rPr>
              <a:pPr/>
              <a:t>20</a:t>
            </a:fld>
            <a:endParaRPr lang="en-US">
              <a:latin typeface="Arial" charset="0"/>
            </a:endParaRPr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5214"/>
            <a:ext cx="5485805" cy="4112381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5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7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9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1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3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5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7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5063" y="708025"/>
            <a:ext cx="4610100" cy="3457575"/>
          </a:xfrm>
          <a:solidFill>
            <a:srgbClr val="FFFFFF"/>
          </a:solidFill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Frutiger LT 45 Light" charset="0"/>
              <a:ea typeface="ＭＳ Ｐゴシック" charset="-128"/>
            </a:endParaRPr>
          </a:p>
        </p:txBody>
      </p:sp>
      <p:sp>
        <p:nvSpPr>
          <p:cNvPr id="81924" name="Slide Number Placeholder 3"/>
          <p:cNvSpPr txBox="1">
            <a:spLocks noGrp="1"/>
          </p:cNvSpPr>
          <p:nvPr/>
        </p:nvSpPr>
        <p:spPr bwMode="auto">
          <a:xfrm>
            <a:off x="3865079" y="8635771"/>
            <a:ext cx="3015135" cy="508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 defTabSz="930275"/>
            <a:fld id="{89ECDDDF-BD0F-C940-976B-45CEBF2ABA31}" type="slidenum">
              <a:rPr lang="en-US" sz="1300">
                <a:ea typeface="ＭＳ Ｐゴシック" charset="-128"/>
                <a:cs typeface="ＭＳ Ｐゴシック" charset="-128"/>
              </a:rPr>
              <a:pPr algn="r" defTabSz="930275"/>
              <a:t>9</a:t>
            </a:fld>
            <a:endParaRPr lang="en-US" sz="130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xfrm>
            <a:off x="914245" y="4344745"/>
            <a:ext cx="5029512" cy="4113353"/>
          </a:xfrm>
          <a:noFill/>
          <a:ln>
            <a:solidFill>
              <a:srgbClr val="000000"/>
            </a:solidFill>
          </a:ln>
        </p:spPr>
        <p:txBody>
          <a:bodyPr lIns="93177" tIns="46589" rIns="93177" bIns="46589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Frutiger LT 45 Light" charset="0"/>
                <a:ea typeface="ＭＳ Ｐゴシック" charset="-128"/>
              </a:rPr>
              <a:t>Don’t do: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Frutiger LT 45 Light" charset="0"/>
                <a:ea typeface="ＭＳ Ｐゴシック" charset="-128"/>
              </a:rPr>
              <a:t>Graphic</a:t>
            </a:r>
            <a:r>
              <a:rPr lang="en-US" baseline="0" dirty="0" smtClean="0">
                <a:latin typeface="Frutiger LT 45 Light" charset="0"/>
                <a:ea typeface="ＭＳ Ｐゴシック" charset="-128"/>
              </a:rPr>
              <a:t> Organizer:  Draw a circle in the middle of your paper and write:  ROUTINE in the middle.  Brainstorm the routine components YOU use.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latin typeface="Frutiger LT 45 Light" charset="0"/>
                <a:ea typeface="ＭＳ Ｐゴシック" charset="-128"/>
              </a:rPr>
              <a:t>For example:  Most of you create a ‘shared vision’ for your classroom in order to determine ‘rules and procedures.’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>
              <a:latin typeface="Frutiger LT 45 Light" charset="0"/>
              <a:ea typeface="ＭＳ Ｐゴシック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Frutiger LT 45 Light" charset="0"/>
              <a:ea typeface="ＭＳ Ｐゴシック" charset="-128"/>
            </a:endParaRPr>
          </a:p>
          <a:p>
            <a:endParaRPr lang="en-US" dirty="0">
              <a:latin typeface="Frutiger LT 45 Light" charset="0"/>
              <a:ea typeface="ＭＳ Ｐゴシック" charset="-128"/>
            </a:endParaRPr>
          </a:p>
        </p:txBody>
      </p:sp>
      <p:sp>
        <p:nvSpPr>
          <p:cNvPr id="88068" name="Slide Number Placeholder 3"/>
          <p:cNvSpPr txBox="1">
            <a:spLocks noGrp="1"/>
          </p:cNvSpPr>
          <p:nvPr/>
        </p:nvSpPr>
        <p:spPr bwMode="auto">
          <a:xfrm>
            <a:off x="3886123" y="8687422"/>
            <a:ext cx="2971878" cy="45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>
            <a:prstTxWarp prst="textNoShape">
              <a:avLst/>
            </a:prstTxWarp>
          </a:bodyPr>
          <a:lstStyle/>
          <a:p>
            <a:pPr algn="r" defTabSz="931863"/>
            <a:fld id="{5E1FEF18-76AE-6A4C-B3A0-E803A6CD4FF2}" type="slidenum">
              <a:rPr lang="en-US" sz="1200">
                <a:latin typeface="Arial" charset="0"/>
              </a:rPr>
              <a:pPr algn="r" defTabSz="931863"/>
              <a:t>10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78719" y="686405"/>
            <a:ext cx="4500562" cy="3429000"/>
          </a:xfrm>
          <a:solidFill>
            <a:srgbClr val="FFFFFF"/>
          </a:solidFill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xfrm>
            <a:off x="914245" y="4344745"/>
            <a:ext cx="5029512" cy="4113353"/>
          </a:xfrm>
          <a:noFill/>
          <a:ln>
            <a:solidFill>
              <a:srgbClr val="000000"/>
            </a:solidFill>
          </a:ln>
        </p:spPr>
        <p:txBody>
          <a:bodyPr lIns="93177" tIns="46589" rIns="93177" bIns="46589"/>
          <a:lstStyle/>
          <a:p>
            <a:pPr eaLnBrk="1" hangingPunct="1"/>
            <a:endParaRPr lang="en-US">
              <a:latin typeface="Frutiger LT 45 Light" charset="0"/>
              <a:ea typeface="ＭＳ Ｐゴシック" charset="-128"/>
            </a:endParaRPr>
          </a:p>
        </p:txBody>
      </p:sp>
      <p:sp>
        <p:nvSpPr>
          <p:cNvPr id="92164" name="Slide Number Placeholder 3"/>
          <p:cNvSpPr txBox="1">
            <a:spLocks noGrp="1"/>
          </p:cNvSpPr>
          <p:nvPr/>
        </p:nvSpPr>
        <p:spPr bwMode="auto">
          <a:xfrm>
            <a:off x="3886123" y="8687422"/>
            <a:ext cx="2971878" cy="45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>
            <a:prstTxWarp prst="textNoShape">
              <a:avLst/>
            </a:prstTxWarp>
          </a:bodyPr>
          <a:lstStyle/>
          <a:p>
            <a:pPr algn="r" defTabSz="931863"/>
            <a:fld id="{B5591E26-9008-A04F-AFEC-85C63680453F}" type="slidenum">
              <a:rPr lang="en-US" sz="1200">
                <a:latin typeface="Arial" charset="0"/>
              </a:rPr>
              <a:pPr algn="r" defTabSz="931863"/>
              <a:t>11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244" y="4342677"/>
            <a:ext cx="5029512" cy="411542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D23D56-4532-E64C-8AC9-D14116B1538E}" type="slidenum">
              <a:rPr lang="en-US"/>
              <a:pPr/>
              <a:t>14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  <p:sp>
        <p:nvSpPr>
          <p:cNvPr id="156676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414" y="8685894"/>
            <a:ext cx="2972098" cy="456595"/>
          </a:xfrm>
          <a:noFill/>
        </p:spPr>
        <p:txBody>
          <a:bodyPr/>
          <a:lstStyle/>
          <a:p>
            <a:fld id="{0E9B49A2-2322-9045-9952-F8C9DB8C305D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16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7AA2EE2-B0C4-4B4A-9DB2-C4C956A8F1CC}" type="slidenum">
              <a:rPr lang="en-US" sz="1200">
                <a:solidFill>
                  <a:schemeClr val="tx1"/>
                </a:solidFill>
                <a:latin typeface="Arial" charset="0"/>
              </a:rPr>
              <a:pPr algn="r"/>
              <a:t>17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ED4DAF9-BE52-495E-BFBF-DAD33E2909CD}" type="slidenum">
              <a:rPr lang="en-US" sz="1200">
                <a:solidFill>
                  <a:schemeClr val="tx1"/>
                </a:solidFill>
                <a:latin typeface="Arial" charset="0"/>
              </a:rPr>
              <a:pPr algn="r"/>
              <a:t>18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b="1" smtClean="0"/>
              <a:t>Discussion: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It sounds simple and yet we rarely do it.  Why – teachers perceive the work to be overwhelming. Yet, they are overwhelmed by the different learning needs in their rooms.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09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78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8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7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23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55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3/6/13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66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3/6/13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80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3/6/13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87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3/6/13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50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4A26D-BC97-8B44-92C2-BF841188B636}" type="datetimeFigureOut">
              <a:rPr lang="en-US" smtClean="0"/>
              <a:t>3/6/13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9" descr="MRL logo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867400"/>
            <a:ext cx="1317282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14865" y="5964237"/>
            <a:ext cx="17907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43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oleObject" Target="../embeddings/Microsoft_Word_97_-_2004_Document2.doc"/><Relationship Id="rId5" Type="http://schemas.openxmlformats.org/officeDocument/2006/relationships/image" Target="../media/image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4" Type="http://schemas.openxmlformats.org/officeDocument/2006/relationships/oleObject" Target="../embeddings/Microsoft_Word_97_-_2004_Document3.doc"/><Relationship Id="rId5" Type="http://schemas.openxmlformats.org/officeDocument/2006/relationships/image" Target="../media/image1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ntennialinstruction.wikispaces.com/home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1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2859" y="2130425"/>
            <a:ext cx="7772400" cy="1470025"/>
          </a:xfrm>
        </p:spPr>
        <p:txBody>
          <a:bodyPr/>
          <a:lstStyle/>
          <a:p>
            <a:r>
              <a:rPr lang="en-US" dirty="0" smtClean="0"/>
              <a:t>Centennial Instruction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Developing Scales</a:t>
            </a:r>
          </a:p>
          <a:p>
            <a:r>
              <a:rPr lang="en-US" dirty="0" smtClean="0"/>
              <a:t>March 11, 2013</a:t>
            </a:r>
          </a:p>
        </p:txBody>
      </p:sp>
    </p:spTree>
    <p:extLst>
      <p:ext uri="{BB962C8B-B14F-4D97-AF65-F5344CB8AC3E}">
        <p14:creationId xmlns:p14="http://schemas.microsoft.com/office/powerpoint/2010/main" val="2798020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95600" y="3011488"/>
            <a:ext cx="3352800" cy="1016000"/>
          </a:xfrm>
          <a:prstGeom prst="rect">
            <a:avLst/>
          </a:prstGeom>
          <a:solidFill>
            <a:srgbClr val="009900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Learning Goals and Feedback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Rules and Procedures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14600" y="2590800"/>
            <a:ext cx="3962400" cy="485775"/>
          </a:xfrm>
          <a:prstGeom prst="rect">
            <a:avLst/>
          </a:prstGeom>
          <a:solidFill>
            <a:srgbClr val="00990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Calibri" charset="0"/>
              </a:rPr>
              <a:t> INVOLVES ROUTINES</a:t>
            </a:r>
          </a:p>
        </p:txBody>
      </p:sp>
      <p:sp>
        <p:nvSpPr>
          <p:cNvPr id="87044" name="TextBox 19"/>
          <p:cNvSpPr txBox="1">
            <a:spLocks noChangeArrowheads="1"/>
          </p:cNvSpPr>
          <p:nvPr/>
        </p:nvSpPr>
        <p:spPr bwMode="auto">
          <a:xfrm>
            <a:off x="1524000" y="0"/>
            <a:ext cx="6553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Calibri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latin typeface="Calibri" charset="0"/>
              </a:rPr>
              <a:t>The Art and Science of Teaching</a:t>
            </a:r>
          </a:p>
          <a:p>
            <a:pPr algn="ctr">
              <a:spcBef>
                <a:spcPct val="50000"/>
              </a:spcBef>
            </a:pPr>
            <a:endParaRPr lang="en-US" sz="28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65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i="1" dirty="0" smtClean="0">
                <a:solidFill>
                  <a:schemeClr val="tx2"/>
                </a:solidFill>
                <a:latin typeface="Frutiger LT Std 45 Light" charset="0"/>
                <a:ea typeface="Arial" charset="0"/>
                <a:cs typeface="Arial" charset="0"/>
              </a:rPr>
              <a:t>Design Question One</a:t>
            </a:r>
            <a:r>
              <a:rPr lang="en-US" dirty="0" smtClean="0">
                <a:solidFill>
                  <a:schemeClr val="tx2"/>
                </a:solidFill>
                <a:latin typeface="Frutiger LT Std 45 Light" charset="0"/>
                <a:ea typeface="Arial" charset="0"/>
                <a:cs typeface="Arial" charset="0"/>
              </a:rPr>
              <a:t>: </a:t>
            </a:r>
            <a:br>
              <a:rPr lang="en-US" dirty="0" smtClean="0">
                <a:solidFill>
                  <a:schemeClr val="tx2"/>
                </a:solidFill>
                <a:latin typeface="Frutiger LT Std 45 Light" charset="0"/>
                <a:ea typeface="Arial" charset="0"/>
                <a:cs typeface="Arial" charset="0"/>
              </a:rPr>
            </a:br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/>
            </a:r>
            <a:br>
              <a:rPr lang="en-US" dirty="0" smtClean="0">
                <a:latin typeface="Frutiger LT Std 45 Light" charset="0"/>
                <a:ea typeface="Arial" charset="0"/>
                <a:cs typeface="Arial" charset="0"/>
              </a:rPr>
            </a:br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>What will I do to establish and communicate learning goals, track student progress and celebrate success?</a:t>
            </a:r>
          </a:p>
        </p:txBody>
      </p:sp>
    </p:spTree>
    <p:extLst>
      <p:ext uri="{BB962C8B-B14F-4D97-AF65-F5344CB8AC3E}">
        <p14:creationId xmlns:p14="http://schemas.microsoft.com/office/powerpoint/2010/main" val="290790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2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457200" y="762000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b="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“You’ve got to think about ‘big things’ while you’re doing small things, so that all the small things go in the right direction.”</a:t>
            </a:r>
            <a:br>
              <a:rPr lang="en-US" b="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b="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  <a:t/>
            </a:r>
            <a:br>
              <a:rPr lang="en-US" b="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b="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Alvin Toffler</a:t>
            </a:r>
            <a:br>
              <a:rPr lang="en-US" b="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</a:br>
            <a:endParaRPr lang="en-US" b="0" dirty="0">
              <a:solidFill>
                <a:schemeClr val="tx2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020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3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	</a:t>
            </a:r>
            <a:r>
              <a:rPr lang="en-US" b="1" dirty="0" smtClean="0"/>
              <a:t>A learning goal (essential learning) is a statement of what students will understand and/or be able to do.</a:t>
            </a:r>
          </a:p>
          <a:p>
            <a:pPr eaLnBrk="1" hangingPunct="1">
              <a:buNone/>
            </a:pPr>
            <a:r>
              <a:rPr lang="en-US" dirty="0" smtClean="0"/>
              <a:t>For example:</a:t>
            </a:r>
          </a:p>
          <a:p>
            <a:pPr eaLnBrk="1" hangingPunct="1"/>
            <a:r>
              <a:rPr lang="en-US" dirty="0" smtClean="0"/>
              <a:t>Students will understand direct and indirect democracies.</a:t>
            </a:r>
          </a:p>
          <a:p>
            <a:pPr eaLnBrk="1" hangingPunct="1"/>
            <a:r>
              <a:rPr lang="en-US" dirty="0" smtClean="0"/>
              <a:t> Students will be able to do three-column addition.</a:t>
            </a:r>
          </a:p>
          <a:p>
            <a:endParaRPr lang="en-US" dirty="0"/>
          </a:p>
        </p:txBody>
      </p:sp>
      <p:sp>
        <p:nvSpPr>
          <p:cNvPr id="23554" name="Title 1"/>
          <p:cNvSpPr>
            <a:spLocks/>
          </p:cNvSpPr>
          <p:nvPr/>
        </p:nvSpPr>
        <p:spPr bwMode="auto">
          <a:xfrm>
            <a:off x="457200" y="0"/>
            <a:ext cx="8229600" cy="1447800"/>
          </a:xfrm>
          <a:prstGeom prst="rect">
            <a:avLst/>
          </a:prstGeom>
          <a:solidFill>
            <a:srgbClr val="FFFFFF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/>
              <a:t>What are learning </a:t>
            </a:r>
            <a:r>
              <a:rPr lang="en-US" sz="4400" dirty="0" smtClean="0"/>
              <a:t>goals or essential </a:t>
            </a:r>
            <a:r>
              <a:rPr lang="en-US" sz="4400" dirty="0" err="1" smtClean="0"/>
              <a:t>learnings</a:t>
            </a:r>
            <a:r>
              <a:rPr lang="en-US" sz="4400" dirty="0" smtClean="0"/>
              <a:t>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68644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What are the criteria for </a:t>
            </a:r>
            <a:r>
              <a:rPr lang="en-US" dirty="0" smtClean="0"/>
              <a:t>essentials?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45185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i="1" dirty="0"/>
              <a:t>Endurance</a:t>
            </a:r>
            <a:r>
              <a:rPr lang="en-US" sz="2800" dirty="0"/>
              <a:t> (Will this provide knowledge and skills that will be of value beyond a single test date?)</a:t>
            </a:r>
          </a:p>
          <a:p>
            <a:pPr>
              <a:lnSpc>
                <a:spcPct val="80000"/>
              </a:lnSpc>
              <a:buFont typeface="Wingdings" charset="2"/>
              <a:buNone/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b="1" i="1" dirty="0"/>
              <a:t>Leverage</a:t>
            </a:r>
            <a:r>
              <a:rPr lang="en-US" sz="2800" dirty="0"/>
              <a:t> (Will this provide knowledge and skills that will be of value in multiple disciplines?)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Inquiry, critical thinking, inferences, problem </a:t>
            </a:r>
            <a:r>
              <a:rPr lang="en-US" sz="2400" dirty="0" smtClean="0"/>
              <a:t>solving</a:t>
            </a:r>
          </a:p>
          <a:p>
            <a:pPr lvl="1"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800" b="1" i="1" dirty="0"/>
              <a:t>Readiness</a:t>
            </a:r>
            <a:r>
              <a:rPr lang="en-US" sz="2800" dirty="0"/>
              <a:t> for next level of learning (Will this provide students will the “tools” they need for success at the next level or grade.)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  <a:buFont typeface="Wingdings" charset="2"/>
              <a:buNone/>
            </a:pPr>
            <a:endParaRPr lang="en-US" sz="2800" dirty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524000" y="5562600"/>
            <a:ext cx="7620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" dirty="0"/>
              <a:t>Reeves, D.  Cited in Ainsworth, L.  (2003).  “Unwrapping” the Standards.  Englewood, 	CO.  Advanced Learning Press.</a:t>
            </a:r>
          </a:p>
        </p:txBody>
      </p:sp>
    </p:spTree>
    <p:extLst>
      <p:ext uri="{BB962C8B-B14F-4D97-AF65-F5344CB8AC3E}">
        <p14:creationId xmlns:p14="http://schemas.microsoft.com/office/powerpoint/2010/main" val="96616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1066800"/>
            <a:ext cx="7772400" cy="1470025"/>
          </a:xfrm>
        </p:spPr>
        <p:txBody>
          <a:bodyPr/>
          <a:lstStyle/>
          <a:p>
            <a:r>
              <a:rPr lang="en-US" sz="4800" b="1" dirty="0" smtClean="0"/>
              <a:t>What’s next?</a:t>
            </a:r>
            <a:endParaRPr lang="en-US" sz="48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19200" y="2667000"/>
            <a:ext cx="7010400" cy="1752600"/>
          </a:xfrm>
        </p:spPr>
        <p:txBody>
          <a:bodyPr/>
          <a:lstStyle/>
          <a:p>
            <a:r>
              <a:rPr lang="en-US" sz="4400" dirty="0" smtClean="0"/>
              <a:t>Creating or Refining Proficiency Scales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2079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600200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6600" b="1" dirty="0" smtClean="0">
                <a:solidFill>
                  <a:schemeClr val="accent4"/>
                </a:solidFill>
              </a:rPr>
              <a:t>Creating a proficiency scale</a:t>
            </a:r>
          </a:p>
        </p:txBody>
      </p:sp>
    </p:spTree>
    <p:extLst>
      <p:ext uri="{BB962C8B-B14F-4D97-AF65-F5344CB8AC3E}">
        <p14:creationId xmlns:p14="http://schemas.microsoft.com/office/powerpoint/2010/main" val="160934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28600"/>
            <a:ext cx="8229600" cy="121920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600" smtClean="0"/>
              <a:t>“I have over 25 students in my class.”</a:t>
            </a:r>
            <a:r>
              <a:rPr lang="en-US" sz="4000" smtClean="0"/>
              <a:t> 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57200" y="1600200"/>
            <a:ext cx="4648200" cy="3810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2600" b="1" smtClean="0"/>
              <a:t>Problem: </a:t>
            </a:r>
          </a:p>
          <a:p>
            <a:pPr eaLnBrk="1" hangingPunct="1">
              <a:buFontTx/>
              <a:buNone/>
            </a:pPr>
            <a:r>
              <a:rPr lang="en-US" sz="2600" smtClean="0"/>
              <a:t>	How can I write a goal for all my students that is both challenging and attainable?</a:t>
            </a:r>
            <a:r>
              <a:rPr lang="en-US" sz="2800" smtClean="0"/>
              <a:t> </a:t>
            </a:r>
          </a:p>
        </p:txBody>
      </p:sp>
      <p:pic>
        <p:nvPicPr>
          <p:cNvPr id="100355" name="Picture 5" descr="j04364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600200"/>
            <a:ext cx="343058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367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57200" y="1524000"/>
            <a:ext cx="8229600" cy="3962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2800" b="1" smtClean="0"/>
              <a:t>Solution</a:t>
            </a:r>
            <a:r>
              <a:rPr lang="en-US" sz="2800" smtClean="0"/>
              <a:t>: 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</a:t>
            </a:r>
            <a:r>
              <a:rPr lang="en-US" sz="2600" smtClean="0"/>
              <a:t>Construct goals at multiple levels of difficulty.</a:t>
            </a:r>
          </a:p>
        </p:txBody>
      </p:sp>
      <p:pic>
        <p:nvPicPr>
          <p:cNvPr id="15366" name="Picture 6" descr="j02627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016250"/>
            <a:ext cx="1774825" cy="2470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367" name="Picture 7" descr="j02020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3911600"/>
            <a:ext cx="2362200" cy="1574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240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52400"/>
            <a:ext cx="8229600" cy="121920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600" smtClean="0"/>
              <a:t>“I have over 25 students in my class.”</a:t>
            </a:r>
            <a:r>
              <a:rPr lang="en-US" sz="4000" smtClean="0"/>
              <a:t>  </a:t>
            </a:r>
          </a:p>
        </p:txBody>
      </p:sp>
      <p:pic>
        <p:nvPicPr>
          <p:cNvPr id="102405" name="Picture 2" descr="j04364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2667000"/>
            <a:ext cx="2270125" cy="2819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816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Text Box 3"/>
          <p:cNvSpPr txBox="1">
            <a:spLocks noChangeArrowheads="1"/>
          </p:cNvSpPr>
          <p:nvPr/>
        </p:nvSpPr>
        <p:spPr bwMode="auto">
          <a:xfrm>
            <a:off x="2057400" y="304800"/>
            <a:ext cx="4876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200" b="1"/>
              <a:t>Proficiency Scales</a:t>
            </a:r>
            <a:endParaRPr lang="en-US" sz="4200"/>
          </a:p>
        </p:txBody>
      </p:sp>
      <p:graphicFrame>
        <p:nvGraphicFramePr>
          <p:cNvPr id="157698" name="Object 2"/>
          <p:cNvGraphicFramePr>
            <a:graphicFrameLocks noChangeAspect="1"/>
          </p:cNvGraphicFramePr>
          <p:nvPr/>
        </p:nvGraphicFramePr>
        <p:xfrm>
          <a:off x="609600" y="1752600"/>
          <a:ext cx="7727950" cy="335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9" name="Document" r:id="rId4" imgW="6235700" imgH="2705100" progId="Word.Document.8">
                  <p:embed/>
                </p:oleObj>
              </mc:Choice>
              <mc:Fallback>
                <p:oleObj name="Document" r:id="rId4" imgW="6235700" imgH="27051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752600"/>
                        <a:ext cx="7727950" cy="3351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822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Today: Review and Complete Scales</a:t>
            </a:r>
          </a:p>
          <a:p>
            <a:r>
              <a:rPr lang="en-US" dirty="0" smtClean="0"/>
              <a:t>November 16 late start: Work on Essentials</a:t>
            </a:r>
          </a:p>
          <a:p>
            <a:r>
              <a:rPr lang="en-US" dirty="0" smtClean="0"/>
              <a:t>January 4: Complete Essentials Draft</a:t>
            </a:r>
          </a:p>
          <a:p>
            <a:r>
              <a:rPr lang="en-US" dirty="0" smtClean="0"/>
              <a:t>February 15 late start: Training on Scales for Essentials</a:t>
            </a:r>
          </a:p>
        </p:txBody>
      </p:sp>
    </p:spTree>
    <p:extLst>
      <p:ext uri="{BB962C8B-B14F-4D97-AF65-F5344CB8AC3E}">
        <p14:creationId xmlns:p14="http://schemas.microsoft.com/office/powerpoint/2010/main" val="1123754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416" name="Group 24"/>
          <p:cNvGraphicFramePr>
            <a:graphicFrameLocks noGrp="1"/>
          </p:cNvGraphicFramePr>
          <p:nvPr/>
        </p:nvGraphicFramePr>
        <p:xfrm>
          <a:off x="177800" y="1052513"/>
          <a:ext cx="8786812" cy="4400592"/>
        </p:xfrm>
        <a:graphic>
          <a:graphicData uri="http://schemas.openxmlformats.org/drawingml/2006/table">
            <a:tbl>
              <a:tblPr/>
              <a:tblGrid>
                <a:gridCol w="1276833"/>
                <a:gridCol w="7509979"/>
              </a:tblGrid>
              <a:tr h="10090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 addition to exhibiting level 3 performance, in-depth inferences and applications that go BEYOND what was taught in class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090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major errors or omissions regarding any of the information and/or processes (SIMPLE OR COMPLEX) that were explicitly taught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17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major errors or omissions regarding the SIMPLER details and processes BUT major errors or omissions regarding the more complex ideas and processes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842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With HELP, a partial knowledge of some of the simpler and complex details and processes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809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Even with help, no understanding or skill demonstrated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59766" name="Text Box 22"/>
          <p:cNvSpPr txBox="1">
            <a:spLocks noChangeArrowheads="1"/>
          </p:cNvSpPr>
          <p:nvPr/>
        </p:nvSpPr>
        <p:spPr bwMode="auto">
          <a:xfrm>
            <a:off x="900113" y="334963"/>
            <a:ext cx="73437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Scale</a:t>
            </a:r>
            <a:endParaRPr lang="en-US" sz="2800" b="1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38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3505200"/>
          <a:ext cx="9351579" cy="374306"/>
        </p:xfrm>
        <a:graphic>
          <a:graphicData uri="http://schemas.openxmlformats.org/drawingml/2006/table">
            <a:tbl>
              <a:tblPr/>
              <a:tblGrid>
                <a:gridCol w="9351579"/>
              </a:tblGrid>
              <a:tr h="374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0" charset="0"/>
                        <a:ea typeface="Arial" pitchFamily="30" charset="0"/>
                        <a:cs typeface="Arial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5080"/>
          <a:ext cx="9144000" cy="7568958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991519"/>
                <a:gridCol w="8152481"/>
              </a:tblGrid>
              <a:tr h="114312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>
                          <a:solidFill>
                            <a:srgbClr val="FFFFFF"/>
                          </a:solidFill>
                          <a:latin typeface="Frutiger LT 45 Light" pitchFamily="-106" charset="0"/>
                          <a:ea typeface="ＭＳ Ｐゴシック" pitchFamily="-106" charset="-128"/>
                          <a:cs typeface="+mn-cs"/>
                        </a:rPr>
                        <a:t>Atmospheric Processes and Water Cycle</a:t>
                      </a:r>
                    </a:p>
                  </a:txBody>
                  <a:tcPr/>
                </a:tc>
              </a:tr>
              <a:tr h="791391"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en-US" sz="54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Infer relationships regarding atmospheric processes and the water cycle.</a:t>
                      </a:r>
                    </a:p>
                  </a:txBody>
                  <a:tcPr horzOverflow="overflow"/>
                </a:tc>
              </a:tr>
              <a:tr h="1987272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4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An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explanation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of: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How the water cycle processes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impact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climate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The effects of temperature and pressure in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different     layers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of Earth’s atmosphere</a:t>
                      </a:r>
                    </a:p>
                  </a:txBody>
                  <a:tcPr horzOverflow="overflow"/>
                </a:tc>
              </a:tr>
              <a:tr h="3112806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en-US" sz="48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Recognize and recall basic terms such as: climatic patterns, atmospheric layers, stratosphere, troposphere.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Recognize or recall isolated details such as: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0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Precipitation is one of the processes of the water cycle.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0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The troposphere is one of the lowest portions of the Earth’s atmosphere.</a:t>
                      </a:r>
                    </a:p>
                  </a:txBody>
                  <a:tcPr horzOverflow="overflow"/>
                </a:tc>
              </a:tr>
              <a:tr h="3517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D1D1F0"/>
                        </a:solidFill>
                        <a:effectLst/>
                        <a:latin typeface="Arial" pitchFamily="30" charset="0"/>
                        <a:ea typeface="Arial" pitchFamily="30" charset="0"/>
                        <a:cs typeface="Arial" pitchFamily="30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821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 State Accountability Efforts</a:t>
            </a:r>
            <a:endParaRPr lang="en-US" dirty="0"/>
          </a:p>
        </p:txBody>
      </p:sp>
      <p:pic>
        <p:nvPicPr>
          <p:cNvPr id="4" name="Content Placeholder 3" descr="Screen shot 2011-06-07 at 10.31.14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9076" r="-9076"/>
          <a:stretch>
            <a:fillRect/>
          </a:stretch>
        </p:blipFill>
        <p:spPr>
          <a:xfrm>
            <a:off x="0" y="1143000"/>
            <a:ext cx="8458200" cy="4651684"/>
          </a:xfrm>
        </p:spPr>
      </p:pic>
      <p:sp>
        <p:nvSpPr>
          <p:cNvPr id="5" name="TextBox 4"/>
          <p:cNvSpPr txBox="1"/>
          <p:nvPr/>
        </p:nvSpPr>
        <p:spPr>
          <a:xfrm>
            <a:off x="2057400" y="3124200"/>
            <a:ext cx="4956405" cy="1200329"/>
          </a:xfrm>
          <a:prstGeom prst="rect">
            <a:avLst/>
          </a:prstGeom>
          <a:noFill/>
          <a:scene3d>
            <a:camera prst="orthographicFront">
              <a:rot lat="0" lon="0" rev="78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7200" dirty="0" smtClean="0"/>
              <a:t>Great work!  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36633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2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4525963"/>
          </a:xfrm>
        </p:spPr>
        <p:txBody>
          <a:bodyPr/>
          <a:lstStyle/>
          <a:p>
            <a:r>
              <a:rPr lang="en-US" dirty="0" smtClean="0"/>
              <a:t>Students will be able to discuss the body’s most important dietary needs.</a:t>
            </a:r>
          </a:p>
          <a:p>
            <a:r>
              <a:rPr lang="en-US" dirty="0" smtClean="0"/>
              <a:t>Students will be able to recognize healthy vs. unhealthy foods given a list</a:t>
            </a:r>
          </a:p>
          <a:p>
            <a:r>
              <a:rPr lang="en-US" dirty="0" smtClean="0"/>
              <a:t>Students will be able to discuss what would happen to the body if one of its needs was not met (</a:t>
            </a:r>
            <a:r>
              <a:rPr lang="en-US" dirty="0" err="1" smtClean="0"/>
              <a:t>eg</a:t>
            </a:r>
            <a:r>
              <a:rPr lang="en-US" dirty="0" smtClean="0"/>
              <a:t>. What would happen if the body received no calcium for an extended period of time?)</a:t>
            </a:r>
          </a:p>
        </p:txBody>
      </p:sp>
      <p:sp>
        <p:nvSpPr>
          <p:cNvPr id="534530" name="Rectangle 3"/>
          <p:cNvSpPr>
            <a:spLocks noChangeArrowheads="1"/>
          </p:cNvSpPr>
          <p:nvPr/>
        </p:nvSpPr>
        <p:spPr bwMode="auto">
          <a:xfrm>
            <a:off x="685800" y="304800"/>
            <a:ext cx="7772400" cy="99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/>
              <a:t>Please place in order of complexity</a:t>
            </a:r>
          </a:p>
        </p:txBody>
      </p:sp>
    </p:spTree>
    <p:extLst>
      <p:ext uri="{BB962C8B-B14F-4D97-AF65-F5344CB8AC3E}">
        <p14:creationId xmlns:p14="http://schemas.microsoft.com/office/powerpoint/2010/main" val="4048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4525963"/>
          </a:xfrm>
        </p:spPr>
        <p:txBody>
          <a:bodyPr/>
          <a:lstStyle/>
          <a:p>
            <a:r>
              <a:rPr lang="en-US" dirty="0" smtClean="0"/>
              <a:t>Students will be able to design word problems based on given mathematical equations and find any errors.</a:t>
            </a:r>
          </a:p>
          <a:p>
            <a:r>
              <a:rPr lang="en-US" dirty="0" smtClean="0"/>
              <a:t>Students will be able to translate between simple word problems and mathematical equations.</a:t>
            </a:r>
          </a:p>
          <a:p>
            <a:r>
              <a:rPr lang="en-US" dirty="0" smtClean="0"/>
              <a:t>Students will be able to recognize accurate statements about the mathematical processes embedded in word problems.</a:t>
            </a:r>
          </a:p>
        </p:txBody>
      </p:sp>
      <p:sp>
        <p:nvSpPr>
          <p:cNvPr id="536578" name="Rectangle 3"/>
          <p:cNvSpPr>
            <a:spLocks noChangeArrowheads="1"/>
          </p:cNvSpPr>
          <p:nvPr/>
        </p:nvSpPr>
        <p:spPr bwMode="auto">
          <a:xfrm>
            <a:off x="685800" y="0"/>
            <a:ext cx="7772400" cy="99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/>
              <a:t>Please place in order of complexity</a:t>
            </a:r>
          </a:p>
        </p:txBody>
      </p:sp>
    </p:spTree>
    <p:extLst>
      <p:ext uri="{BB962C8B-B14F-4D97-AF65-F5344CB8AC3E}">
        <p14:creationId xmlns:p14="http://schemas.microsoft.com/office/powerpoint/2010/main" val="307765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Students will be able to write a variety of complete sentences with fluidity.</a:t>
            </a:r>
          </a:p>
          <a:p>
            <a:r>
              <a:rPr lang="en-US" smtClean="0"/>
              <a:t>Students will be able to write compound-complex sentences in isolation.</a:t>
            </a:r>
          </a:p>
          <a:p>
            <a:r>
              <a:rPr lang="en-US" smtClean="0"/>
              <a:t>Students will be able to write a simple sentence with a subject and a predicate.</a:t>
            </a:r>
          </a:p>
        </p:txBody>
      </p:sp>
      <p:sp>
        <p:nvSpPr>
          <p:cNvPr id="538626" name="Rectangle 3"/>
          <p:cNvSpPr>
            <a:spLocks noChangeArrowheads="1"/>
          </p:cNvSpPr>
          <p:nvPr/>
        </p:nvSpPr>
        <p:spPr bwMode="auto">
          <a:xfrm>
            <a:off x="685800" y="304800"/>
            <a:ext cx="7772400" cy="99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/>
              <a:t>Please place in order of complexity</a:t>
            </a:r>
          </a:p>
        </p:txBody>
      </p:sp>
    </p:spTree>
    <p:extLst>
      <p:ext uri="{BB962C8B-B14F-4D97-AF65-F5344CB8AC3E}">
        <p14:creationId xmlns:p14="http://schemas.microsoft.com/office/powerpoint/2010/main" val="202096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915400" cy="4525963"/>
          </a:xfrm>
        </p:spPr>
        <p:txBody>
          <a:bodyPr/>
          <a:lstStyle/>
          <a:p>
            <a:r>
              <a:rPr lang="en-US" smtClean="0"/>
              <a:t>Students will be able to discuss the key aspects of Roosevelt’s foreign policy during WWII.</a:t>
            </a:r>
          </a:p>
          <a:p>
            <a:r>
              <a:rPr lang="en-US" smtClean="0"/>
              <a:t>Students will be able to create a generalization about the most or least effective thing a president can do during times of conflict.</a:t>
            </a:r>
          </a:p>
          <a:p>
            <a:r>
              <a:rPr lang="en-US" smtClean="0"/>
              <a:t>Students will be able to compare the successes and failures of different presidents’ foreign policies during times of conflict.</a:t>
            </a:r>
          </a:p>
        </p:txBody>
      </p:sp>
      <p:sp>
        <p:nvSpPr>
          <p:cNvPr id="540674" name="Rectangle 3"/>
          <p:cNvSpPr>
            <a:spLocks noChangeArrowheads="1"/>
          </p:cNvSpPr>
          <p:nvPr/>
        </p:nvSpPr>
        <p:spPr bwMode="auto">
          <a:xfrm>
            <a:off x="533400" y="0"/>
            <a:ext cx="7924800" cy="99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/>
              <a:t>Please place in order of complexity</a:t>
            </a:r>
          </a:p>
        </p:txBody>
      </p:sp>
    </p:spTree>
    <p:extLst>
      <p:ext uri="{BB962C8B-B14F-4D97-AF65-F5344CB8AC3E}">
        <p14:creationId xmlns:p14="http://schemas.microsoft.com/office/powerpoint/2010/main" val="23319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4525963"/>
          </a:xfrm>
        </p:spPr>
        <p:txBody>
          <a:bodyPr/>
          <a:lstStyle/>
          <a:p>
            <a:r>
              <a:rPr lang="en-US" dirty="0" smtClean="0"/>
              <a:t>Advanced= 4.0 More complex learning goal</a:t>
            </a:r>
          </a:p>
          <a:p>
            <a:r>
              <a:rPr lang="en-US" dirty="0" smtClean="0"/>
              <a:t>Proficient= 3.0 target learning goal</a:t>
            </a:r>
          </a:p>
          <a:p>
            <a:r>
              <a:rPr lang="en-US" dirty="0" smtClean="0"/>
              <a:t>Progressing= 2.0 simple learning goal</a:t>
            </a:r>
          </a:p>
          <a:p>
            <a:r>
              <a:rPr lang="en-US" dirty="0" smtClean="0"/>
              <a:t>Beginning= 1.0 with help, a partial understanding of score 2.0 and partial knowledge of score 3.0 content</a:t>
            </a:r>
          </a:p>
          <a:p>
            <a:r>
              <a:rPr lang="en-US" dirty="0" smtClean="0"/>
              <a:t>0= even with help, no understanding or skill demonstrated.</a:t>
            </a:r>
          </a:p>
          <a:p>
            <a:endParaRPr lang="en-US" dirty="0" smtClean="0"/>
          </a:p>
        </p:txBody>
      </p:sp>
      <p:sp>
        <p:nvSpPr>
          <p:cNvPr id="542722" name="Rectangle 3"/>
          <p:cNvSpPr>
            <a:spLocks noChangeArrowheads="1"/>
          </p:cNvSpPr>
          <p:nvPr/>
        </p:nvSpPr>
        <p:spPr bwMode="auto">
          <a:xfrm>
            <a:off x="685800" y="0"/>
            <a:ext cx="7772400" cy="99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/>
              <a:t>Organize learning goals into a scale</a:t>
            </a:r>
          </a:p>
        </p:txBody>
      </p:sp>
    </p:spTree>
    <p:extLst>
      <p:ext uri="{BB962C8B-B14F-4D97-AF65-F5344CB8AC3E}">
        <p14:creationId xmlns:p14="http://schemas.microsoft.com/office/powerpoint/2010/main" val="224431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4770" name="Object 2"/>
          <p:cNvGraphicFramePr>
            <a:graphicFrameLocks noChangeAspect="1"/>
          </p:cNvGraphicFramePr>
          <p:nvPr/>
        </p:nvGraphicFramePr>
        <p:xfrm>
          <a:off x="304800" y="1219200"/>
          <a:ext cx="8102600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3" name="Document" r:id="rId4" imgW="5626100" imgH="3708400" progId="Word.Document.8">
                  <p:embed/>
                </p:oleObj>
              </mc:Choice>
              <mc:Fallback>
                <p:oleObj name="Document" r:id="rId4" imgW="5626100" imgH="37084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19200"/>
                        <a:ext cx="8102600" cy="533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4771" name="AutoShape 3"/>
          <p:cNvSpPr>
            <a:spLocks noChangeArrowheads="1"/>
          </p:cNvSpPr>
          <p:nvPr/>
        </p:nvSpPr>
        <p:spPr bwMode="auto">
          <a:xfrm>
            <a:off x="685800" y="152400"/>
            <a:ext cx="4833938" cy="869950"/>
          </a:xfrm>
          <a:prstGeom prst="wedgeRectCallout">
            <a:avLst>
              <a:gd name="adj1" fmla="val 42218"/>
              <a:gd name="adj2" fmla="val 830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2800">
                <a:solidFill>
                  <a:schemeClr val="tx1"/>
                </a:solidFill>
                <a:latin typeface="Arial" charset="0"/>
                <a:ea typeface="MS PGothic"/>
                <a:cs typeface="MS PGothic"/>
              </a:rPr>
              <a:t>Proficient= 3.0 target learning goal</a:t>
            </a:r>
          </a:p>
        </p:txBody>
      </p:sp>
      <p:sp>
        <p:nvSpPr>
          <p:cNvPr id="544772" name="Text Box 50"/>
          <p:cNvSpPr txBox="1">
            <a:spLocks noChangeArrowheads="1"/>
          </p:cNvSpPr>
          <p:nvPr/>
        </p:nvSpPr>
        <p:spPr bwMode="auto">
          <a:xfrm>
            <a:off x="3505200" y="54864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>
                <a:solidFill>
                  <a:schemeClr val="tx1"/>
                </a:solidFill>
                <a:latin typeface="Arial" charset="0"/>
                <a:ea typeface="MS PGothic"/>
                <a:cs typeface="MS PGothic"/>
              </a:rPr>
              <a:t>Heflebower, adapted from Nebraska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1292947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6818" name="Object 2"/>
          <p:cNvGraphicFramePr>
            <a:graphicFrameLocks noChangeAspect="1"/>
          </p:cNvGraphicFramePr>
          <p:nvPr/>
        </p:nvGraphicFramePr>
        <p:xfrm>
          <a:off x="0" y="1905000"/>
          <a:ext cx="9144000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7" name="Document" r:id="rId4" imgW="7645400" imgH="2565400" progId="Word.Document.8">
                  <p:embed/>
                </p:oleObj>
              </mc:Choice>
              <mc:Fallback>
                <p:oleObj name="Document" r:id="rId4" imgW="7645400" imgH="25654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905000"/>
                        <a:ext cx="9144000" cy="3886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6819" name="AutoShape 3"/>
          <p:cNvSpPr>
            <a:spLocks noChangeArrowheads="1"/>
          </p:cNvSpPr>
          <p:nvPr/>
        </p:nvSpPr>
        <p:spPr bwMode="auto">
          <a:xfrm>
            <a:off x="1443038" y="609600"/>
            <a:ext cx="4573587" cy="955675"/>
          </a:xfrm>
          <a:prstGeom prst="wedgeRectCallout">
            <a:avLst>
              <a:gd name="adj1" fmla="val 25778"/>
              <a:gd name="adj2" fmla="val 843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2800">
                <a:solidFill>
                  <a:schemeClr val="tx1"/>
                </a:solidFill>
                <a:latin typeface="Arial" charset="0"/>
                <a:ea typeface="MS PGothic"/>
                <a:cs typeface="MS PGothic"/>
              </a:rPr>
              <a:t>Advanced= 4.0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2800">
                <a:solidFill>
                  <a:schemeClr val="tx1"/>
                </a:solidFill>
                <a:latin typeface="Arial" charset="0"/>
                <a:ea typeface="MS PGothic"/>
                <a:cs typeface="MS PGothic"/>
              </a:rPr>
              <a:t>More complex learning goal</a:t>
            </a:r>
            <a:endParaRPr lang="en-US" sz="2400">
              <a:solidFill>
                <a:schemeClr val="tx1"/>
              </a:solidFill>
              <a:latin typeface="Arial" charset="0"/>
              <a:ea typeface="MS PGothic"/>
              <a:cs typeface="MS PGothic"/>
            </a:endParaRPr>
          </a:p>
        </p:txBody>
      </p:sp>
      <p:sp>
        <p:nvSpPr>
          <p:cNvPr id="546820" name="Text Box 50"/>
          <p:cNvSpPr txBox="1">
            <a:spLocks noChangeArrowheads="1"/>
          </p:cNvSpPr>
          <p:nvPr/>
        </p:nvSpPr>
        <p:spPr bwMode="auto">
          <a:xfrm>
            <a:off x="4114800" y="54864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>
                <a:solidFill>
                  <a:schemeClr val="tx1"/>
                </a:solidFill>
                <a:latin typeface="Arial" charset="0"/>
                <a:ea typeface="MS PGothic"/>
                <a:cs typeface="MS PGothic"/>
              </a:rPr>
              <a:t>Heflebower, adapted from Nebraska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227569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Proficiency Scales</a:t>
            </a:r>
          </a:p>
          <a:p>
            <a:r>
              <a:rPr lang="en-US" dirty="0" smtClean="0"/>
              <a:t>Reflect/Discuss the Pilot </a:t>
            </a:r>
          </a:p>
          <a:p>
            <a:r>
              <a:rPr lang="en-US" dirty="0" smtClean="0"/>
              <a:t>Continue Scale Development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574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1"/>
          <p:cNvSpPr>
            <a:spLocks/>
          </p:cNvSpPr>
          <p:nvPr/>
        </p:nvSpPr>
        <p:spPr bwMode="auto">
          <a:xfrm>
            <a:off x="2286000" y="6537325"/>
            <a:ext cx="6477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1000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cutting-edge research</a:t>
            </a:r>
            <a:r>
              <a:rPr lang="en-US" sz="1000" b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               concrete strategies               </a:t>
            </a:r>
            <a:r>
              <a:rPr lang="en-US" sz="1000" b="1">
                <a:solidFill>
                  <a:srgbClr val="FF0066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sustainable success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1427163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/>
              <a:t>The complete scale allows for</a:t>
            </a:r>
            <a:br>
              <a:rPr lang="en-US" sz="4000"/>
            </a:br>
            <a:r>
              <a:rPr lang="en-US" sz="4000"/>
              <a:t>half-point scores</a:t>
            </a:r>
            <a:br>
              <a:rPr lang="en-US" sz="4000"/>
            </a:br>
            <a:r>
              <a:rPr lang="en-US" sz="4000"/>
              <a:t>(3.5, 2.5, 1.5, .5).</a:t>
            </a:r>
          </a:p>
        </p:txBody>
      </p:sp>
    </p:spTree>
    <p:extLst>
      <p:ext uri="{BB962C8B-B14F-4D97-AF65-F5344CB8AC3E}">
        <p14:creationId xmlns:p14="http://schemas.microsoft.com/office/powerpoint/2010/main" val="158887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905" name="Group 1"/>
          <p:cNvGraphicFramePr>
            <a:graphicFrameLocks noGrp="1"/>
          </p:cNvGraphicFramePr>
          <p:nvPr/>
        </p:nvGraphicFramePr>
        <p:xfrm>
          <a:off x="284163" y="609600"/>
          <a:ext cx="8431212" cy="6057903"/>
        </p:xfrm>
        <a:graphic>
          <a:graphicData uri="http://schemas.openxmlformats.org/drawingml/2006/table">
            <a:tbl>
              <a:tblPr/>
              <a:tblGrid>
                <a:gridCol w="1225550"/>
                <a:gridCol w="7205662"/>
              </a:tblGrid>
              <a:tr h="642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4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In addition to exhibiting level 3 performance, in-depth inferences and applications that go beyond what was taught in class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Lucida Grande" charset="0"/>
                          <a:cs typeface="Lucida Grande" charset="0"/>
                          <a:sym typeface="Arial" charset="0"/>
                        </a:rPr>
                        <a:t>	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endParaRPr kumimoji="0" lang="en-US" sz="1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-128"/>
                        <a:cs typeface="ヒラギノ角ゴ ProN W3" charset="-128"/>
                        <a:sym typeface="Arial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3.5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 In addition to exhibiting level 3 performance, partial success at in-depth inferences and applications that go beyond what was taught in class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3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No major errors or omissions regarding any of the information and/or processes (SIMPLE OR COMPLEX) that were explicitly taught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0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endParaRPr kumimoji="0" lang="en-US" sz="1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-128"/>
                        <a:cs typeface="ヒラギノ角ゴ ProN W3" charset="-128"/>
                        <a:sym typeface="Arial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2.5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 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No major errors or omissions regarding any of the simpler information and/or processes and partial knowledge of the more complex information and processes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2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No major errors or omissions regarding the simpler details and processes BUT major errors or omissions regarding the more complex ideas and processes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endParaRPr kumimoji="0" lang="en-US" sz="18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-128"/>
                        <a:cs typeface="ヒラギノ角ゴ ProN W3" charset="-128"/>
                        <a:sym typeface="Arial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1.5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 Partial knowledge of the simpler details and processes, but major errors or omissions regarding the more complex ideas and processes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1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With help, a partial knowledge of some of the simpler and complex details and processes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6" charset="-128"/>
                        <a:cs typeface="ヒラギノ角ゴ ProN W6" charset="-128"/>
                        <a:sym typeface="Arial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.</a:t>
                      </a: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5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 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With help, a partial knowledge of some of the simpler details and processes but not of the more complex ideas and processes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Even with help, no understanding or skill demonstrated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94" name="Rectangle 67"/>
          <p:cNvSpPr>
            <a:spLocks/>
          </p:cNvSpPr>
          <p:nvPr/>
        </p:nvSpPr>
        <p:spPr bwMode="auto">
          <a:xfrm>
            <a:off x="2438400" y="0"/>
            <a:ext cx="434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>
              <a:spcBef>
                <a:spcPts val="1913"/>
              </a:spcBef>
            </a:pPr>
            <a:r>
              <a:rPr lang="en-US" b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Scale</a:t>
            </a:r>
          </a:p>
        </p:txBody>
      </p:sp>
      <p:sp>
        <p:nvSpPr>
          <p:cNvPr id="4" name="Down Arrow 3"/>
          <p:cNvSpPr/>
          <p:nvPr/>
        </p:nvSpPr>
        <p:spPr bwMode="auto">
          <a:xfrm>
            <a:off x="685800" y="2438400"/>
            <a:ext cx="457200" cy="762000"/>
          </a:xfrm>
          <a:prstGeom prst="downArrow">
            <a:avLst/>
          </a:prstGeom>
          <a:solidFill>
            <a:schemeClr val="tx2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560000"/>
            </a:camera>
            <a:lightRig rig="threePt" dir="t"/>
          </a:scene3d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Down Arrow 4"/>
          <p:cNvSpPr/>
          <p:nvPr/>
        </p:nvSpPr>
        <p:spPr bwMode="auto">
          <a:xfrm>
            <a:off x="685800" y="3886200"/>
            <a:ext cx="457200" cy="762000"/>
          </a:xfrm>
          <a:prstGeom prst="downArrow">
            <a:avLst/>
          </a:prstGeom>
          <a:solidFill>
            <a:schemeClr val="tx2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560000"/>
            </a:camera>
            <a:lightRig rig="threePt" dir="t"/>
          </a:scene3d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6" name="Down Arrow 5"/>
          <p:cNvSpPr/>
          <p:nvPr/>
        </p:nvSpPr>
        <p:spPr bwMode="auto">
          <a:xfrm>
            <a:off x="685800" y="990600"/>
            <a:ext cx="457200" cy="762000"/>
          </a:xfrm>
          <a:prstGeom prst="downArrow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560000"/>
            </a:camera>
            <a:lightRig rig="threePt" dir="t"/>
          </a:scene3d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8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did you Pilot?</a:t>
            </a:r>
          </a:p>
          <a:p>
            <a:r>
              <a:rPr lang="en-US" dirty="0" smtClean="0"/>
              <a:t>What was the student response?</a:t>
            </a:r>
          </a:p>
          <a:p>
            <a:r>
              <a:rPr lang="en-US" dirty="0" smtClean="0"/>
              <a:t>What worked well?</a:t>
            </a:r>
          </a:p>
          <a:p>
            <a:r>
              <a:rPr lang="en-US" dirty="0" smtClean="0"/>
              <a:t>What would you change?</a:t>
            </a:r>
          </a:p>
        </p:txBody>
      </p:sp>
    </p:spTree>
    <p:extLst>
      <p:ext uri="{BB962C8B-B14F-4D97-AF65-F5344CB8AC3E}">
        <p14:creationId xmlns:p14="http://schemas.microsoft.com/office/powerpoint/2010/main" val="12862841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 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form is on the wiki at </a:t>
            </a:r>
          </a:p>
          <a:p>
            <a:pPr lvl="1"/>
            <a:r>
              <a:rPr lang="en-US" dirty="0">
                <a:hlinkClick r:id="rId2"/>
              </a:rPr>
              <a:t>http://centennialinstruction.wikispaces.com/</a:t>
            </a:r>
            <a:r>
              <a:rPr lang="en-US" dirty="0" smtClean="0">
                <a:hlinkClick r:id="rId2"/>
              </a:rPr>
              <a:t>home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261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1608178"/>
              </p:ext>
            </p:extLst>
          </p:nvPr>
        </p:nvGraphicFramePr>
        <p:xfrm>
          <a:off x="387350" y="527050"/>
          <a:ext cx="7527717" cy="5846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Document" r:id="rId3" imgW="8369300" imgH="5803900" progId="Word.Document.12">
                  <p:embed/>
                </p:oleObj>
              </mc:Choice>
              <mc:Fallback>
                <p:oleObj name="Document" r:id="rId3" imgW="8369300" imgH="5803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7350" y="527050"/>
                        <a:ext cx="7527717" cy="58461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70490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Today: Overview of Essentials and Scales</a:t>
            </a:r>
          </a:p>
          <a:p>
            <a:r>
              <a:rPr lang="en-US" dirty="0" smtClean="0"/>
              <a:t>November 16 late start: Work on Essentials</a:t>
            </a:r>
          </a:p>
          <a:p>
            <a:r>
              <a:rPr lang="en-US" dirty="0" smtClean="0"/>
              <a:t>January 4: Complete Essentials Draft</a:t>
            </a:r>
          </a:p>
          <a:p>
            <a:r>
              <a:rPr lang="en-US" dirty="0" smtClean="0"/>
              <a:t>February 15 late start: Training on Scales for Essentials</a:t>
            </a:r>
          </a:p>
          <a:p>
            <a:r>
              <a:rPr lang="en-US" b="1" dirty="0" smtClean="0"/>
              <a:t>March 11: Complete Scales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2213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Password</a:t>
            </a:r>
          </a:p>
          <a:p>
            <a:r>
              <a:rPr lang="en-US" dirty="0" smtClean="0"/>
              <a:t>Start on the top – try to get your partner to say the word by listing or describing the characteristics.</a:t>
            </a:r>
          </a:p>
          <a:p>
            <a:r>
              <a:rPr lang="en-US" dirty="0" smtClean="0"/>
              <a:t>Object is to get through all the words as fast as possible.</a:t>
            </a:r>
          </a:p>
          <a:p>
            <a:r>
              <a:rPr lang="en-US" dirty="0" smtClean="0"/>
              <a:t>Try one first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659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Tom Hanks</a:t>
            </a:r>
          </a:p>
          <a:p>
            <a:pPr marL="0" indent="0" algn="ctr">
              <a:buNone/>
            </a:pPr>
            <a:r>
              <a:rPr lang="en-US" dirty="0" smtClean="0"/>
              <a:t>Tom Cruise</a:t>
            </a:r>
          </a:p>
          <a:p>
            <a:pPr marL="0" indent="0" algn="ctr">
              <a:buNone/>
            </a:pPr>
            <a:r>
              <a:rPr lang="en-US" dirty="0" smtClean="0"/>
              <a:t>Harrison Ford</a:t>
            </a:r>
          </a:p>
          <a:p>
            <a:pPr marL="0" indent="0" algn="ctr">
              <a:buNone/>
            </a:pPr>
            <a:r>
              <a:rPr lang="en-US" dirty="0" smtClean="0"/>
              <a:t>James Earl Jones</a:t>
            </a:r>
          </a:p>
          <a:p>
            <a:pPr marL="0" indent="0" algn="ctr">
              <a:buNone/>
            </a:pPr>
            <a:r>
              <a:rPr lang="en-US" dirty="0" smtClean="0"/>
              <a:t>George Clooney</a:t>
            </a:r>
          </a:p>
          <a:p>
            <a:pPr marL="0" indent="0" algn="ctr">
              <a:buNone/>
            </a:pPr>
            <a:r>
              <a:rPr lang="en-US" dirty="0" smtClean="0"/>
              <a:t>Bruce Willis</a:t>
            </a:r>
          </a:p>
        </p:txBody>
      </p:sp>
    </p:spTree>
    <p:extLst>
      <p:ext uri="{BB962C8B-B14F-4D97-AF65-F5344CB8AC3E}">
        <p14:creationId xmlns:p14="http://schemas.microsoft.com/office/powerpoint/2010/main" val="3321559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Things Associated with Proficiency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Robert J. </a:t>
            </a:r>
            <a:r>
              <a:rPr lang="en-US" dirty="0" err="1" smtClean="0"/>
              <a:t>Marzano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Essential Learning</a:t>
            </a:r>
          </a:p>
          <a:p>
            <a:pPr marL="0" indent="0" algn="ctr">
              <a:buNone/>
            </a:pPr>
            <a:r>
              <a:rPr lang="en-US" dirty="0" smtClean="0"/>
              <a:t>Tracking Student Progress</a:t>
            </a:r>
          </a:p>
          <a:p>
            <a:pPr marL="0" indent="0" algn="ctr">
              <a:buNone/>
            </a:pPr>
            <a:r>
              <a:rPr lang="en-US" dirty="0" smtClean="0"/>
              <a:t>Feedback</a:t>
            </a:r>
          </a:p>
          <a:p>
            <a:pPr marL="0" indent="0" algn="ctr">
              <a:buNone/>
            </a:pPr>
            <a:r>
              <a:rPr lang="en-US" dirty="0" smtClean="0"/>
              <a:t>Routine Lesson Segments</a:t>
            </a:r>
          </a:p>
          <a:p>
            <a:pPr marL="0" indent="0" algn="ctr">
              <a:buNone/>
            </a:pPr>
            <a:r>
              <a:rPr lang="en-US" dirty="0" smtClean="0"/>
              <a:t>Endurance</a:t>
            </a:r>
          </a:p>
          <a:p>
            <a:pPr marL="0" indent="0" algn="ctr">
              <a:buNone/>
            </a:pP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1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Things Associated with Proficiency Scales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Need to Know</a:t>
            </a:r>
          </a:p>
          <a:p>
            <a:pPr marL="0" indent="0" algn="ctr">
              <a:buNone/>
            </a:pPr>
            <a:r>
              <a:rPr lang="en-US" dirty="0" smtClean="0"/>
              <a:t>4 Levels</a:t>
            </a:r>
          </a:p>
          <a:p>
            <a:pPr marL="0" indent="0" algn="ctr">
              <a:buNone/>
            </a:pPr>
            <a:r>
              <a:rPr lang="en-US" dirty="0" smtClean="0"/>
              <a:t>Learning Goal</a:t>
            </a:r>
          </a:p>
          <a:p>
            <a:pPr marL="0" indent="0" algn="ctr">
              <a:buNone/>
            </a:pPr>
            <a:r>
              <a:rPr lang="en-US" dirty="0" smtClean="0"/>
              <a:t>Celebrate Success</a:t>
            </a:r>
          </a:p>
          <a:p>
            <a:pPr marL="0" indent="0" algn="ctr">
              <a:buNone/>
            </a:pPr>
            <a:r>
              <a:rPr lang="en-US" dirty="0" smtClean="0"/>
              <a:t>Level 3 = Target</a:t>
            </a:r>
          </a:p>
          <a:p>
            <a:pPr marL="0" indent="0" algn="ctr">
              <a:buNone/>
            </a:pPr>
            <a:r>
              <a:rPr lang="en-US" dirty="0" smtClean="0"/>
              <a:t>Readiness</a:t>
            </a:r>
          </a:p>
          <a:p>
            <a:pPr marL="0" indent="0" algn="ctr">
              <a:buNone/>
            </a:pP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712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Box 1"/>
          <p:cNvSpPr txBox="1">
            <a:spLocks noChangeArrowheads="1"/>
          </p:cNvSpPr>
          <p:nvPr/>
        </p:nvSpPr>
        <p:spPr bwMode="auto">
          <a:xfrm>
            <a:off x="0" y="304800"/>
            <a:ext cx="9144000" cy="821763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 charset="0"/>
              <a:buAutoNum type="arabicPeriod"/>
            </a:pPr>
            <a:endParaRPr lang="en-US" sz="3200" dirty="0">
              <a:latin typeface="Arial" charset="0"/>
            </a:endParaRP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00CC00"/>
                </a:solidFill>
                <a:latin typeface="Arial" charset="0"/>
              </a:rPr>
              <a:t>Learning Goals and Feedback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0E41E6"/>
                </a:solidFill>
                <a:latin typeface="Arial" charset="0"/>
              </a:rPr>
              <a:t>Interacting with New Knowledge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0E41E6"/>
                </a:solidFill>
                <a:latin typeface="Arial" charset="0"/>
              </a:rPr>
              <a:t>Practicing and Deepening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0E41E6"/>
                </a:solidFill>
                <a:latin typeface="Arial" charset="0"/>
              </a:rPr>
              <a:t>Generating and Testing </a:t>
            </a:r>
            <a:r>
              <a:rPr lang="en-US" sz="3200" dirty="0" smtClean="0">
                <a:solidFill>
                  <a:srgbClr val="0E41E6"/>
                </a:solidFill>
                <a:latin typeface="Arial" charset="0"/>
              </a:rPr>
              <a:t>Hypotheses (application)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FF0000"/>
                </a:solidFill>
                <a:latin typeface="Arial" charset="0"/>
              </a:rPr>
              <a:t>Student Engagement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33CC33"/>
                </a:solidFill>
                <a:latin typeface="Arial" charset="0"/>
              </a:rPr>
              <a:t>Establishing Rules and Procedures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FF0000"/>
                </a:solidFill>
                <a:latin typeface="Arial" charset="0"/>
              </a:rPr>
              <a:t>Adherence to Rules and Procedures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FF0000"/>
                </a:solidFill>
                <a:latin typeface="Arial" charset="0"/>
              </a:rPr>
              <a:t>Teacher-Student Relationships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FF0000"/>
                </a:solidFill>
                <a:latin typeface="Arial" charset="0"/>
              </a:rPr>
              <a:t>High Expectations </a:t>
            </a:r>
            <a:endParaRPr lang="en-US" sz="3200" dirty="0" smtClean="0">
              <a:solidFill>
                <a:srgbClr val="FF0000"/>
              </a:solidFill>
              <a:latin typeface="Arial" charset="0"/>
            </a:endParaRPr>
          </a:p>
          <a:p>
            <a:pPr marL="457200" indent="-457200" algn="ctr">
              <a:buFont typeface="Arial" charset="0"/>
              <a:buNone/>
            </a:pPr>
            <a:endParaRPr lang="en-US" dirty="0" smtClean="0"/>
          </a:p>
          <a:p>
            <a:pPr marL="457200" indent="-457200" algn="ctr">
              <a:buFont typeface="Arial" charset="0"/>
              <a:buNone/>
            </a:pPr>
            <a:r>
              <a:rPr lang="en-US" dirty="0" smtClean="0"/>
              <a:t>Page </a:t>
            </a:r>
            <a:r>
              <a:rPr lang="en-US" dirty="0"/>
              <a:t>7, </a:t>
            </a:r>
            <a:r>
              <a:rPr lang="en-US" i="1" dirty="0"/>
              <a:t>The Art &amp; Science of Teaching</a:t>
            </a:r>
            <a:endParaRPr lang="en-US" sz="3200" dirty="0">
              <a:solidFill>
                <a:srgbClr val="FF0000"/>
              </a:solidFill>
              <a:latin typeface="Arial" charset="0"/>
            </a:endParaRPr>
          </a:p>
          <a:p>
            <a:pPr marL="457200" indent="-457200">
              <a:buFont typeface="Arial" charset="0"/>
              <a:buAutoNum type="arabicPeriod"/>
            </a:pPr>
            <a:endParaRPr lang="en-US" sz="3200" dirty="0">
              <a:latin typeface="Arial" charset="0"/>
            </a:endParaRPr>
          </a:p>
          <a:p>
            <a:pPr marL="457200" indent="-457200"/>
            <a:endParaRPr lang="en-US" sz="3200" dirty="0">
              <a:latin typeface="Arial" charset="0"/>
            </a:endParaRPr>
          </a:p>
          <a:p>
            <a:pPr marL="457200" indent="-457200"/>
            <a:endParaRPr lang="en-US" sz="3200" dirty="0">
              <a:latin typeface="Arial" charset="0"/>
            </a:endParaRPr>
          </a:p>
          <a:p>
            <a:pPr marL="457200" indent="-457200"/>
            <a:endParaRPr lang="en-US" sz="3200" dirty="0">
              <a:latin typeface="Arial" charset="0"/>
            </a:endParaRPr>
          </a:p>
        </p:txBody>
      </p:sp>
      <p:sp>
        <p:nvSpPr>
          <p:cNvPr id="73731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ctr"/>
            <a:r>
              <a:rPr lang="en-US" sz="3200">
                <a:latin typeface="Arial" charset="0"/>
              </a:rPr>
              <a:t>The Art and Science of Teaching</a:t>
            </a:r>
          </a:p>
          <a:p>
            <a:pPr marL="457200" indent="-457200" algn="ctr"/>
            <a:endParaRPr lang="en-US" sz="2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3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00400" y="2325688"/>
            <a:ext cx="3352800" cy="701675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Learning Goals and Feedback</a:t>
            </a:r>
          </a:p>
          <a:p>
            <a:pPr algn="ctr">
              <a:defRPr/>
            </a:pP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Rules and Procedures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19400" y="1905000"/>
            <a:ext cx="3962400" cy="485775"/>
          </a:xfrm>
          <a:prstGeom prst="rect">
            <a:avLst/>
          </a:prstGeom>
          <a:solidFill>
            <a:srgbClr val="0099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 INVOLVES ROUTINES</a:t>
            </a:r>
          </a:p>
        </p:txBody>
      </p:sp>
      <p:sp>
        <p:nvSpPr>
          <p:cNvPr id="80909" name="TextBox 14"/>
          <p:cNvSpPr txBox="1">
            <a:spLocks noChangeArrowheads="1"/>
          </p:cNvSpPr>
          <p:nvPr/>
        </p:nvSpPr>
        <p:spPr bwMode="auto">
          <a:xfrm>
            <a:off x="2971800" y="533400"/>
            <a:ext cx="3200400" cy="860425"/>
          </a:xfrm>
          <a:prstGeom prst="rect">
            <a:avLst/>
          </a:prstGeom>
          <a:solidFill>
            <a:srgbClr val="CC3300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 ENACTED ON THE SPOT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355725" y="1143000"/>
            <a:ext cx="6645275" cy="5056188"/>
            <a:chOff x="1051689" y="1828759"/>
            <a:chExt cx="6644511" cy="5056844"/>
          </a:xfrm>
        </p:grpSpPr>
        <p:sp>
          <p:nvSpPr>
            <p:cNvPr id="13" name="TextBox 12"/>
            <p:cNvSpPr txBox="1"/>
            <p:nvPr/>
          </p:nvSpPr>
          <p:spPr bwMode="auto">
            <a:xfrm>
              <a:off x="1067562" y="1828759"/>
              <a:ext cx="6628638" cy="396926"/>
            </a:xfrm>
            <a:prstGeom prst="rect">
              <a:avLst/>
            </a:prstGeom>
            <a:solidFill>
              <a:srgbClr val="CC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Student Engagement</a:t>
              </a: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067562" y="6488677"/>
              <a:ext cx="6628638" cy="396926"/>
            </a:xfrm>
            <a:prstGeom prst="rect">
              <a:avLst/>
            </a:prstGeom>
            <a:solidFill>
              <a:srgbClr val="CC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High Expectations</a:t>
              </a:r>
            </a:p>
          </p:txBody>
        </p:sp>
        <p:sp>
          <p:nvSpPr>
            <p:cNvPr id="15" name="TextBox 14"/>
            <p:cNvSpPr txBox="1"/>
            <p:nvPr/>
          </p:nvSpPr>
          <p:spPr bwMode="auto">
            <a:xfrm rot="16200000">
              <a:off x="-1188612" y="4111929"/>
              <a:ext cx="4877433" cy="396829"/>
            </a:xfrm>
            <a:prstGeom prst="rect">
              <a:avLst/>
            </a:prstGeom>
            <a:solidFill>
              <a:srgbClr val="CC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    </a:t>
              </a: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Teacher/Student Relationships</a:t>
              </a:r>
            </a:p>
          </p:txBody>
        </p:sp>
        <p:sp>
          <p:nvSpPr>
            <p:cNvPr id="16" name="TextBox 15"/>
            <p:cNvSpPr txBox="1"/>
            <p:nvPr/>
          </p:nvSpPr>
          <p:spPr bwMode="auto">
            <a:xfrm rot="5400000">
              <a:off x="5209902" y="4372313"/>
              <a:ext cx="4572593" cy="396829"/>
            </a:xfrm>
            <a:prstGeom prst="rect">
              <a:avLst/>
            </a:prstGeom>
            <a:solidFill>
              <a:srgbClr val="CC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Adherence to Rules and Procedures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638800" y="4546600"/>
            <a:ext cx="1524000" cy="82550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600">
                <a:latin typeface="Calibri" charset="0"/>
                <a:ea typeface="ＭＳ Ｐゴシック" charset="-128"/>
                <a:cs typeface="ＭＳ Ｐゴシック" charset="-128"/>
              </a:rPr>
              <a:t>Generating/ Testing Hypotheses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62400" y="4572000"/>
            <a:ext cx="1371600" cy="91598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800">
                <a:latin typeface="Calibri" charset="0"/>
                <a:ea typeface="ＭＳ Ｐゴシック" charset="-128"/>
                <a:cs typeface="ＭＳ Ｐゴシック" charset="-128"/>
              </a:rPr>
              <a:t>Practicing and Deepening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28800" y="4495800"/>
            <a:ext cx="1828800" cy="581025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600">
                <a:latin typeface="Calibri" charset="0"/>
                <a:ea typeface="ＭＳ Ｐゴシック" charset="-128"/>
                <a:cs typeface="ＭＳ Ｐゴシック" charset="-128"/>
              </a:rPr>
              <a:t>Interacting With New Knowledge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410200" y="4114800"/>
            <a:ext cx="6858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4419600" y="4191000"/>
            <a:ext cx="609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907" name="TextBox 19"/>
          <p:cNvSpPr txBox="1">
            <a:spLocks noChangeArrowheads="1"/>
          </p:cNvSpPr>
          <p:nvPr/>
        </p:nvSpPr>
        <p:spPr bwMode="auto">
          <a:xfrm>
            <a:off x="1219200" y="0"/>
            <a:ext cx="6553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Calibri" charset="0"/>
                <a:ea typeface="ＭＳ Ｐゴシック" charset="-128"/>
                <a:cs typeface="ＭＳ Ｐゴシック" charset="-128"/>
              </a:rPr>
              <a:t>The Art and Science of Teaching</a:t>
            </a:r>
          </a:p>
          <a:p>
            <a:pPr algn="ctr">
              <a:spcBef>
                <a:spcPct val="50000"/>
              </a:spcBef>
            </a:pPr>
            <a:endParaRPr lang="en-US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0800000" flipV="1">
            <a:off x="2971800" y="3962400"/>
            <a:ext cx="13716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3" name="TextBox 22"/>
          <p:cNvSpPr txBox="1"/>
          <p:nvPr/>
        </p:nvSpPr>
        <p:spPr>
          <a:xfrm>
            <a:off x="2743200" y="3284538"/>
            <a:ext cx="4038600" cy="85090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oli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b="1">
                <a:latin typeface="Calibri" charset="0"/>
                <a:ea typeface="ＭＳ Ｐゴシック" charset="-128"/>
                <a:cs typeface="ＭＳ Ｐゴシック" charset="-128"/>
              </a:rPr>
              <a:t>ADDRESSES CONTENT IN SPECIFIC WAYS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391400" y="228600"/>
            <a:ext cx="9033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Pg.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4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80909" grpId="0" animBg="1"/>
      <p:bldP spid="18" grpId="0" animBg="1"/>
      <p:bldP spid="19" grpId="0" animBg="1"/>
      <p:bldP spid="20" grpId="0" animBg="1"/>
      <p:bldP spid="2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1383</Words>
  <Application>Microsoft Macintosh PowerPoint</Application>
  <PresentationFormat>On-screen Show (4:3)</PresentationFormat>
  <Paragraphs>208</Paragraphs>
  <Slides>35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Office Theme</vt:lpstr>
      <vt:lpstr>Document</vt:lpstr>
      <vt:lpstr>Microsoft Word Document</vt:lpstr>
      <vt:lpstr>Centennial Instruction</vt:lpstr>
      <vt:lpstr>Sessions</vt:lpstr>
      <vt:lpstr>Activities for Today</vt:lpstr>
      <vt:lpstr>Review</vt:lpstr>
      <vt:lpstr>Actors</vt:lpstr>
      <vt:lpstr>Things Associated with Proficiency Scales</vt:lpstr>
      <vt:lpstr>Things Associated with Proficiency Scales</vt:lpstr>
      <vt:lpstr>PowerPoint Presentation</vt:lpstr>
      <vt:lpstr>PowerPoint Presentation</vt:lpstr>
      <vt:lpstr>PowerPoint Presentation</vt:lpstr>
      <vt:lpstr>Design Question One:   What will I do to establish and communicate learning goals, track student progress and celebrate success?</vt:lpstr>
      <vt:lpstr>“You’ve got to think about ‘big things’ while you’re doing small things, so that all the small things go in the right direction.”  Alvin Toffler </vt:lpstr>
      <vt:lpstr>PowerPoint Presentation</vt:lpstr>
      <vt:lpstr>What are the criteria for essentials?</vt:lpstr>
      <vt:lpstr>What’s next?</vt:lpstr>
      <vt:lpstr>Creating a proficiency scale</vt:lpstr>
      <vt:lpstr>“I have over 25 students in my class.”  </vt:lpstr>
      <vt:lpstr>“I have over 25 students in my class.”  </vt:lpstr>
      <vt:lpstr>PowerPoint Presentation</vt:lpstr>
      <vt:lpstr>PowerPoint Presentation</vt:lpstr>
      <vt:lpstr>PowerPoint Presentation</vt:lpstr>
      <vt:lpstr>NE State Accountability Efforts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complete scale allows for half-point scores (3.5, 2.5, 1.5, .5).</vt:lpstr>
      <vt:lpstr>PowerPoint Presentation</vt:lpstr>
      <vt:lpstr>Scale Discussion</vt:lpstr>
      <vt:lpstr>Scale Template</vt:lpstr>
      <vt:lpstr>PowerPoint Presentation</vt:lpstr>
      <vt:lpstr>Sessions</vt:lpstr>
    </vt:vector>
  </TitlesOfParts>
  <Company>ESU6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Toby Boss</dc:creator>
  <cp:lastModifiedBy>Toby Boss</cp:lastModifiedBy>
  <cp:revision>27</cp:revision>
  <dcterms:created xsi:type="dcterms:W3CDTF">2012-10-17T17:41:28Z</dcterms:created>
  <dcterms:modified xsi:type="dcterms:W3CDTF">2013-03-06T19:32:04Z</dcterms:modified>
</cp:coreProperties>
</file>